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1"/>
  </p:notesMasterIdLst>
  <p:sldIdLst>
    <p:sldId id="448" r:id="rId2"/>
    <p:sldId id="453" r:id="rId3"/>
    <p:sldId id="452" r:id="rId4"/>
    <p:sldId id="468" r:id="rId5"/>
    <p:sldId id="469" r:id="rId6"/>
    <p:sldId id="457" r:id="rId7"/>
    <p:sldId id="458" r:id="rId8"/>
    <p:sldId id="459" r:id="rId9"/>
    <p:sldId id="460" r:id="rId10"/>
    <p:sldId id="437" r:id="rId11"/>
    <p:sldId id="461" r:id="rId12"/>
    <p:sldId id="462" r:id="rId13"/>
    <p:sldId id="454" r:id="rId14"/>
    <p:sldId id="463" r:id="rId15"/>
    <p:sldId id="455" r:id="rId16"/>
    <p:sldId id="464" r:id="rId17"/>
    <p:sldId id="456" r:id="rId18"/>
    <p:sldId id="465" r:id="rId19"/>
    <p:sldId id="466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166"/>
    <a:srgbClr val="F30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25D87-1366-430A-B83F-94BD1AF47000}" type="datetimeFigureOut">
              <a:rPr lang="es-MX" smtClean="0"/>
              <a:t>01/09/2021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1CD49-CE6D-4C13-BD61-7FE0AD001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108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CD49-CE6D-4C13-BD61-7FE0AD001B5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101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CD49-CE6D-4C13-BD61-7FE0AD001B5F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28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D74D602-B297-405C-92D0-6E544FDD9ED5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988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14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131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1303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868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1556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9977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D74D602-B297-405C-92D0-6E544FDD9ED5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3647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D74D602-B297-405C-92D0-6E544FDD9ED5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462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266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94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066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493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3144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60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090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340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7244846-117C-4257-AA26-FBDACBC707A6}" type="datetimeFigureOut">
              <a:rPr lang="es-MX" smtClean="0"/>
              <a:t>01/09/2021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873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6819" y="1772529"/>
            <a:ext cx="4458055" cy="4276579"/>
          </a:xfrm>
        </p:spPr>
        <p:txBody>
          <a:bodyPr anchor="t">
            <a:normAutofit/>
          </a:bodyPr>
          <a:lstStyle/>
          <a:p>
            <a:r>
              <a:rPr lang="es-MX" sz="5400" b="1" dirty="0" smtClean="0"/>
              <a:t/>
            </a:r>
            <a:br>
              <a:rPr lang="es-MX" sz="5400" b="1" dirty="0" smtClean="0"/>
            </a:br>
            <a:r>
              <a:rPr lang="es-MX" sz="5400" b="1" dirty="0" smtClean="0"/>
              <a:t>Respuestas terminales</a:t>
            </a:r>
            <a:endParaRPr lang="es-MX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58" y="1961612"/>
            <a:ext cx="2812710" cy="280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5"/>
          <p:cNvSpPr txBox="1">
            <a:spLocks/>
          </p:cNvSpPr>
          <p:nvPr/>
        </p:nvSpPr>
        <p:spPr>
          <a:xfrm>
            <a:off x="6428936" y="4771085"/>
            <a:ext cx="5200355" cy="12780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Son repuestas emitidas por la Unidad de Transparencia o las Unidades administrativas que concluyen el proceso de atención de la solicitud.</a:t>
            </a:r>
            <a:endParaRPr lang="es-MX" dirty="0" smtClean="0">
              <a:solidFill>
                <a:srgbClr val="F30DD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51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1" y="2697405"/>
            <a:ext cx="9229725" cy="24479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863" y="5145330"/>
            <a:ext cx="4410075" cy="1419225"/>
          </a:xfrm>
          <a:prstGeom prst="rect">
            <a:avLst/>
          </a:prstGeom>
        </p:spPr>
      </p:pic>
      <p:sp>
        <p:nvSpPr>
          <p:cNvPr id="6" name="Flecha izquierda 5"/>
          <p:cNvSpPr/>
          <p:nvPr/>
        </p:nvSpPr>
        <p:spPr>
          <a:xfrm>
            <a:off x="7993671" y="5067879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Marcador de contenido 5"/>
          <p:cNvSpPr txBox="1">
            <a:spLocks/>
          </p:cNvSpPr>
          <p:nvPr/>
        </p:nvSpPr>
        <p:spPr>
          <a:xfrm>
            <a:off x="506631" y="1617836"/>
            <a:ext cx="9914769" cy="4114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7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En la pantalla de seguimiento a la solicitud deberá elegir el tipo de respuesta que proporcionará para el folio seleccionado. Los tipos de respuestas van a variar dependiendo de los días transcurridos en la atención.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454863" y="5331655"/>
            <a:ext cx="4410075" cy="212802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ítulo 1"/>
          <p:cNvSpPr txBox="1">
            <a:spLocks/>
          </p:cNvSpPr>
          <p:nvPr/>
        </p:nvSpPr>
        <p:spPr bwMode="gray">
          <a:xfrm>
            <a:off x="1659987" y="445637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mtClean="0">
                <a:solidFill>
                  <a:srgbClr val="B311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Respuesta de la Unidad de Transparencia</a:t>
            </a:r>
            <a:endParaRPr lang="es-MX" dirty="0">
              <a:solidFill>
                <a:srgbClr val="B311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 bwMode="gray">
          <a:xfrm>
            <a:off x="1603716" y="357650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r" defTabSz="457200">
              <a:spcBef>
                <a:spcPct val="0"/>
              </a:spcBef>
              <a:buNone/>
              <a:defRPr sz="3600" b="0" i="0">
                <a:solidFill>
                  <a:srgbClr val="B311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Respuesta en medio electrónico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564837" y="31544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1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7" name="Marcador de contenido 5"/>
          <p:cNvSpPr txBox="1">
            <a:spLocks/>
          </p:cNvSpPr>
          <p:nvPr/>
        </p:nvSpPr>
        <p:spPr>
          <a:xfrm>
            <a:off x="506631" y="1617836"/>
            <a:ext cx="9914769" cy="4114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7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Esta opción corresponde a una respuesta generada y entregada de forma electrónica por parte del sujeto obligado en los tiempos que la normatividad señala. </a:t>
            </a:r>
            <a:r>
              <a:rPr lang="es-MX" sz="1700" dirty="0" smtClean="0">
                <a:solidFill>
                  <a:srgbClr val="B31166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Esta respuesta no genera costos de reproducción</a:t>
            </a:r>
            <a:r>
              <a:rPr lang="es-MX" sz="17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59" y="2987391"/>
            <a:ext cx="10265938" cy="3533644"/>
          </a:xfrm>
          <a:prstGeom prst="rect">
            <a:avLst/>
          </a:prstGeom>
        </p:spPr>
      </p:pic>
      <p:sp>
        <p:nvSpPr>
          <p:cNvPr id="10" name="Flecha izquierda 9"/>
          <p:cNvSpPr/>
          <p:nvPr/>
        </p:nvSpPr>
        <p:spPr>
          <a:xfrm>
            <a:off x="10800639" y="5198673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09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24" y="1627454"/>
            <a:ext cx="8582025" cy="3362325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 bwMode="gray">
          <a:xfrm>
            <a:off x="1603716" y="357650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r" defTabSz="457200">
              <a:spcBef>
                <a:spcPct val="0"/>
              </a:spcBef>
              <a:buNone/>
              <a:defRPr sz="3600" b="0" i="0">
                <a:solidFill>
                  <a:srgbClr val="B311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Respuesta en medio electrónico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564837" y="31544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1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10" name="Flecha izquierda 9"/>
          <p:cNvSpPr/>
          <p:nvPr/>
        </p:nvSpPr>
        <p:spPr>
          <a:xfrm rot="16200000">
            <a:off x="5272037" y="3920636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Marcador de contenido 3"/>
          <p:cNvSpPr txBox="1">
            <a:spLocks/>
          </p:cNvSpPr>
          <p:nvPr/>
        </p:nvSpPr>
        <p:spPr>
          <a:xfrm>
            <a:off x="482624" y="5296835"/>
            <a:ext cx="11074171" cy="1339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 3" charset="2"/>
              <a:buNone/>
            </a:pPr>
            <a:r>
              <a:rPr lang="es-MX" sz="1600" dirty="0" smtClean="0"/>
              <a:t>La Unidad de Transparencia podrá cargar como adjunto a la respuesta uno o varios archivos en modalidad de carpeta comprimida .</a:t>
            </a:r>
            <a:r>
              <a:rPr lang="es-MX" sz="1600" dirty="0" err="1" smtClean="0"/>
              <a:t>zip</a:t>
            </a:r>
            <a:r>
              <a:rPr lang="es-MX" sz="1600" dirty="0" smtClean="0"/>
              <a:t> </a:t>
            </a:r>
          </a:p>
          <a:p>
            <a:pPr marL="0" indent="0">
              <a:spcBef>
                <a:spcPts val="600"/>
              </a:spcBef>
              <a:buFont typeface="Wingdings 3" charset="2"/>
              <a:buNone/>
            </a:pPr>
            <a:endParaRPr lang="es-MX" sz="1600" b="1" dirty="0" smtClean="0">
              <a:solidFill>
                <a:srgbClr val="B31166"/>
              </a:solidFill>
            </a:endParaRPr>
          </a:p>
          <a:p>
            <a:pPr marL="0" indent="0" algn="ctr">
              <a:spcBef>
                <a:spcPts val="600"/>
              </a:spcBef>
              <a:buFont typeface="Wingdings 3" charset="2"/>
              <a:buNone/>
            </a:pPr>
            <a:r>
              <a:rPr lang="es-MX" sz="1600" b="1" dirty="0" smtClean="0">
                <a:solidFill>
                  <a:srgbClr val="B31166"/>
                </a:solidFill>
              </a:rPr>
              <a:t>Peso máximo permitido 20MB</a:t>
            </a:r>
            <a:endParaRPr lang="es-MX" sz="1600" b="1" dirty="0">
              <a:solidFill>
                <a:srgbClr val="B31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 bwMode="gray">
          <a:xfrm>
            <a:off x="3488788" y="357650"/>
            <a:ext cx="6876341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r" defTabSz="457200">
              <a:spcBef>
                <a:spcPct val="0"/>
              </a:spcBef>
              <a:buNone/>
              <a:defRPr sz="3600" b="0" i="0">
                <a:solidFill>
                  <a:srgbClr val="B311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/>
              <a:t>Respuesta </a:t>
            </a:r>
            <a:r>
              <a:rPr lang="es-MX" dirty="0"/>
              <a:t>de información pública de oficio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564837" y="31544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2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4" name="Marcador de contenido 5"/>
          <p:cNvSpPr txBox="1">
            <a:spLocks/>
          </p:cNvSpPr>
          <p:nvPr/>
        </p:nvSpPr>
        <p:spPr>
          <a:xfrm>
            <a:off x="506631" y="1617836"/>
            <a:ext cx="9914769" cy="4114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7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Esta opción corresponde a una solicitud de información cuyo contenido esta relacionado a las obligaciones de transparencia publicadas por el sujeto obligado. </a:t>
            </a:r>
            <a:r>
              <a:rPr lang="es-MX" sz="1700" dirty="0" smtClean="0">
                <a:solidFill>
                  <a:srgbClr val="B31166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Esta respuesta estará disponible durante 5 días</a:t>
            </a:r>
            <a:r>
              <a:rPr lang="es-MX" sz="17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1" y="2752725"/>
            <a:ext cx="9039225" cy="4105275"/>
          </a:xfrm>
          <a:prstGeom prst="rect">
            <a:avLst/>
          </a:prstGeom>
        </p:spPr>
      </p:pic>
      <p:sp>
        <p:nvSpPr>
          <p:cNvPr id="6" name="Flecha izquierda 5"/>
          <p:cNvSpPr/>
          <p:nvPr/>
        </p:nvSpPr>
        <p:spPr>
          <a:xfrm>
            <a:off x="9545856" y="5409689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5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 bwMode="gray">
          <a:xfrm>
            <a:off x="3488788" y="357650"/>
            <a:ext cx="6876341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r" defTabSz="457200">
              <a:spcBef>
                <a:spcPct val="0"/>
              </a:spcBef>
              <a:buNone/>
              <a:defRPr sz="3600" b="0" i="0">
                <a:solidFill>
                  <a:srgbClr val="B311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/>
              <a:t>Respuesta </a:t>
            </a:r>
            <a:r>
              <a:rPr lang="es-MX" dirty="0"/>
              <a:t>de información pública de oficio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564837" y="31544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2</a:t>
            </a:r>
            <a:endParaRPr lang="es-MX" sz="40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24" y="1627454"/>
            <a:ext cx="8582025" cy="3362325"/>
          </a:xfrm>
          <a:prstGeom prst="rect">
            <a:avLst/>
          </a:prstGeom>
        </p:spPr>
      </p:pic>
      <p:sp>
        <p:nvSpPr>
          <p:cNvPr id="6" name="Flecha izquierda 5"/>
          <p:cNvSpPr/>
          <p:nvPr/>
        </p:nvSpPr>
        <p:spPr>
          <a:xfrm rot="16200000">
            <a:off x="5272037" y="3920636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Marcador de contenido 3"/>
          <p:cNvSpPr txBox="1">
            <a:spLocks/>
          </p:cNvSpPr>
          <p:nvPr/>
        </p:nvSpPr>
        <p:spPr>
          <a:xfrm>
            <a:off x="482624" y="5296835"/>
            <a:ext cx="11074171" cy="1339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 3" charset="2"/>
              <a:buNone/>
            </a:pPr>
            <a:r>
              <a:rPr lang="es-MX" sz="1600" dirty="0" smtClean="0"/>
              <a:t>La Unidad de Transparencia podrá cargar como adjunto a la respuesta uno o varios archivos en modalidad de carpeta comprimida .</a:t>
            </a:r>
            <a:r>
              <a:rPr lang="es-MX" sz="1600" dirty="0" err="1" smtClean="0"/>
              <a:t>zip</a:t>
            </a:r>
            <a:r>
              <a:rPr lang="es-MX" sz="1600" dirty="0" smtClean="0"/>
              <a:t> </a:t>
            </a:r>
          </a:p>
          <a:p>
            <a:pPr marL="0" indent="0">
              <a:spcBef>
                <a:spcPts val="600"/>
              </a:spcBef>
              <a:buFont typeface="Wingdings 3" charset="2"/>
              <a:buNone/>
            </a:pPr>
            <a:endParaRPr lang="es-MX" sz="1600" b="1" dirty="0" smtClean="0">
              <a:solidFill>
                <a:srgbClr val="B31166"/>
              </a:solidFill>
            </a:endParaRPr>
          </a:p>
          <a:p>
            <a:pPr marL="0" indent="0" algn="ctr">
              <a:spcBef>
                <a:spcPts val="600"/>
              </a:spcBef>
              <a:buFont typeface="Wingdings 3" charset="2"/>
              <a:buNone/>
            </a:pPr>
            <a:r>
              <a:rPr lang="es-MX" sz="1600" b="1" dirty="0" smtClean="0">
                <a:solidFill>
                  <a:srgbClr val="B31166"/>
                </a:solidFill>
              </a:rPr>
              <a:t>Peso máximo permitido 20MB</a:t>
            </a:r>
            <a:endParaRPr lang="es-MX" sz="1600" b="1" dirty="0">
              <a:solidFill>
                <a:srgbClr val="B31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 bwMode="gray">
          <a:xfrm>
            <a:off x="1308296" y="357650"/>
            <a:ext cx="9056834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r" defTabSz="457200">
              <a:spcBef>
                <a:spcPct val="0"/>
              </a:spcBef>
              <a:buNone/>
              <a:defRPr sz="3600" b="0" i="0">
                <a:solidFill>
                  <a:srgbClr val="B311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/>
              <a:t>Respuesta </a:t>
            </a:r>
            <a:r>
              <a:rPr lang="es-MX" dirty="0"/>
              <a:t>de </a:t>
            </a:r>
            <a:r>
              <a:rPr lang="es-MX" dirty="0" smtClean="0"/>
              <a:t>solicitud improcedente</a:t>
            </a: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10564837" y="31544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Marcador de contenido 5"/>
          <p:cNvSpPr txBox="1">
            <a:spLocks/>
          </p:cNvSpPr>
          <p:nvPr/>
        </p:nvSpPr>
        <p:spPr>
          <a:xfrm>
            <a:off x="506631" y="1617836"/>
            <a:ext cx="9914769" cy="4114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7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Esta respuesta se proporciona cuando la solicitud contempla los supuestos de la no procedencia, por ejemplo: la solicitud fue presentada anteriormente por el mismo solicitante y ya cuenta con una respuesta, la solicitud contiene lenguaje no apropiado.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1" y="2897871"/>
            <a:ext cx="8982075" cy="3819525"/>
          </a:xfrm>
          <a:prstGeom prst="rect">
            <a:avLst/>
          </a:prstGeom>
        </p:spPr>
      </p:pic>
      <p:sp>
        <p:nvSpPr>
          <p:cNvPr id="6" name="Flecha izquierda 5"/>
          <p:cNvSpPr/>
          <p:nvPr/>
        </p:nvSpPr>
        <p:spPr>
          <a:xfrm>
            <a:off x="9412260" y="5254944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4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 bwMode="gray">
          <a:xfrm>
            <a:off x="1308296" y="357650"/>
            <a:ext cx="9056834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r" defTabSz="457200">
              <a:spcBef>
                <a:spcPct val="0"/>
              </a:spcBef>
              <a:buNone/>
              <a:defRPr sz="3600" b="0" i="0">
                <a:solidFill>
                  <a:srgbClr val="B311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/>
              <a:t>Respuesta </a:t>
            </a:r>
            <a:r>
              <a:rPr lang="es-MX" dirty="0"/>
              <a:t>de </a:t>
            </a:r>
            <a:r>
              <a:rPr lang="es-MX" dirty="0" smtClean="0"/>
              <a:t>solicitud improcedente</a:t>
            </a: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10564837" y="31544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24" y="1627454"/>
            <a:ext cx="8582025" cy="3362325"/>
          </a:xfrm>
          <a:prstGeom prst="rect">
            <a:avLst/>
          </a:prstGeom>
        </p:spPr>
      </p:pic>
      <p:sp>
        <p:nvSpPr>
          <p:cNvPr id="6" name="Flecha izquierda 5"/>
          <p:cNvSpPr/>
          <p:nvPr/>
        </p:nvSpPr>
        <p:spPr>
          <a:xfrm rot="16200000">
            <a:off x="5272037" y="3920636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Marcador de contenido 3"/>
          <p:cNvSpPr txBox="1">
            <a:spLocks/>
          </p:cNvSpPr>
          <p:nvPr/>
        </p:nvSpPr>
        <p:spPr>
          <a:xfrm>
            <a:off x="482624" y="5296835"/>
            <a:ext cx="11074171" cy="1339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 3" charset="2"/>
              <a:buNone/>
            </a:pPr>
            <a:r>
              <a:rPr lang="es-MX" sz="1600" dirty="0" smtClean="0"/>
              <a:t>La Unidad de Transparencia podrá cargar como adjunto a la respuesta uno o varios archivos en modalidad de carpeta comprimida .</a:t>
            </a:r>
            <a:r>
              <a:rPr lang="es-MX" sz="1600" dirty="0" err="1" smtClean="0"/>
              <a:t>zip</a:t>
            </a:r>
            <a:r>
              <a:rPr lang="es-MX" sz="1600" dirty="0" smtClean="0"/>
              <a:t> </a:t>
            </a:r>
          </a:p>
          <a:p>
            <a:pPr marL="0" indent="0">
              <a:spcBef>
                <a:spcPts val="600"/>
              </a:spcBef>
              <a:buFont typeface="Wingdings 3" charset="2"/>
              <a:buNone/>
            </a:pPr>
            <a:endParaRPr lang="es-MX" sz="1600" b="1" dirty="0" smtClean="0">
              <a:solidFill>
                <a:srgbClr val="B31166"/>
              </a:solidFill>
            </a:endParaRPr>
          </a:p>
          <a:p>
            <a:pPr marL="0" indent="0" algn="ctr">
              <a:spcBef>
                <a:spcPts val="600"/>
              </a:spcBef>
              <a:buFont typeface="Wingdings 3" charset="2"/>
              <a:buNone/>
            </a:pPr>
            <a:r>
              <a:rPr lang="es-MX" sz="1600" b="1" dirty="0" smtClean="0">
                <a:solidFill>
                  <a:srgbClr val="B31166"/>
                </a:solidFill>
              </a:rPr>
              <a:t>Peso máximo permitido 20MB</a:t>
            </a:r>
            <a:endParaRPr lang="es-MX" sz="1600" b="1" dirty="0">
              <a:solidFill>
                <a:srgbClr val="B31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 bwMode="gray">
          <a:xfrm>
            <a:off x="900332" y="357650"/>
            <a:ext cx="9464797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r" defTabSz="457200">
              <a:spcBef>
                <a:spcPct val="0"/>
              </a:spcBef>
              <a:buNone/>
              <a:defRPr sz="3600" b="0" i="0">
                <a:solidFill>
                  <a:srgbClr val="B311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/>
              <a:t>Notificación de </a:t>
            </a:r>
            <a:r>
              <a:rPr lang="es-MX" dirty="0"/>
              <a:t>trámite o procedimiento específico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564837" y="31544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4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4" name="Marcador de contenido 5"/>
          <p:cNvSpPr txBox="1">
            <a:spLocks/>
          </p:cNvSpPr>
          <p:nvPr/>
        </p:nvSpPr>
        <p:spPr>
          <a:xfrm>
            <a:off x="506631" y="1617836"/>
            <a:ext cx="9914769" cy="4114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7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Cuando la solicitud recibida contempla la realización de un trámite o procedimiento específico por parte del ciudadano. Por ejemplo: el ciudadano solicita un acta de nacimiento, una capacitación de primeros auxilios, etc..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1" y="2851125"/>
            <a:ext cx="8924925" cy="3800475"/>
          </a:xfrm>
          <a:prstGeom prst="rect">
            <a:avLst/>
          </a:prstGeom>
        </p:spPr>
      </p:pic>
      <p:sp>
        <p:nvSpPr>
          <p:cNvPr id="6" name="Flecha izquierda 5"/>
          <p:cNvSpPr/>
          <p:nvPr/>
        </p:nvSpPr>
        <p:spPr>
          <a:xfrm>
            <a:off x="9412260" y="5254944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87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 bwMode="gray">
          <a:xfrm>
            <a:off x="900332" y="357650"/>
            <a:ext cx="9464797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r" defTabSz="457200">
              <a:spcBef>
                <a:spcPct val="0"/>
              </a:spcBef>
              <a:buNone/>
              <a:defRPr sz="3600" b="0" i="0">
                <a:solidFill>
                  <a:srgbClr val="B311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/>
              <a:t>Notificación de </a:t>
            </a:r>
            <a:r>
              <a:rPr lang="es-MX" dirty="0"/>
              <a:t>trámite o procedimiento específico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564837" y="31544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4</a:t>
            </a:r>
            <a:endParaRPr lang="es-MX" sz="40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24" y="1627454"/>
            <a:ext cx="8582025" cy="3362325"/>
          </a:xfrm>
          <a:prstGeom prst="rect">
            <a:avLst/>
          </a:prstGeom>
        </p:spPr>
      </p:pic>
      <p:sp>
        <p:nvSpPr>
          <p:cNvPr id="6" name="Flecha izquierda 5"/>
          <p:cNvSpPr/>
          <p:nvPr/>
        </p:nvSpPr>
        <p:spPr>
          <a:xfrm rot="16200000">
            <a:off x="5272037" y="3920636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Marcador de contenido 3"/>
          <p:cNvSpPr txBox="1">
            <a:spLocks/>
          </p:cNvSpPr>
          <p:nvPr/>
        </p:nvSpPr>
        <p:spPr>
          <a:xfrm>
            <a:off x="482624" y="5296835"/>
            <a:ext cx="11074171" cy="1339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 3" charset="2"/>
              <a:buNone/>
            </a:pPr>
            <a:r>
              <a:rPr lang="es-MX" sz="1600" dirty="0" smtClean="0"/>
              <a:t>La Unidad de Transparencia podrá cargar como adjunto a la respuesta uno o varios archivos en modalidad de carpeta comprimida .</a:t>
            </a:r>
            <a:r>
              <a:rPr lang="es-MX" sz="1600" dirty="0" err="1" smtClean="0"/>
              <a:t>zip</a:t>
            </a:r>
            <a:r>
              <a:rPr lang="es-MX" sz="1600" dirty="0" smtClean="0"/>
              <a:t> </a:t>
            </a:r>
          </a:p>
          <a:p>
            <a:pPr marL="0" indent="0">
              <a:spcBef>
                <a:spcPts val="600"/>
              </a:spcBef>
              <a:buFont typeface="Wingdings 3" charset="2"/>
              <a:buNone/>
            </a:pPr>
            <a:endParaRPr lang="es-MX" sz="1600" b="1" dirty="0" smtClean="0">
              <a:solidFill>
                <a:srgbClr val="B31166"/>
              </a:solidFill>
            </a:endParaRPr>
          </a:p>
          <a:p>
            <a:pPr marL="0" indent="0" algn="ctr">
              <a:spcBef>
                <a:spcPts val="600"/>
              </a:spcBef>
              <a:buFont typeface="Wingdings 3" charset="2"/>
              <a:buNone/>
            </a:pPr>
            <a:r>
              <a:rPr lang="es-MX" sz="1600" b="1" dirty="0" smtClean="0">
                <a:solidFill>
                  <a:srgbClr val="B31166"/>
                </a:solidFill>
              </a:rPr>
              <a:t>Peso máximo permitido 20MB</a:t>
            </a:r>
            <a:endParaRPr lang="es-MX" sz="1600" b="1" dirty="0">
              <a:solidFill>
                <a:srgbClr val="B31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 bwMode="gray">
          <a:xfrm>
            <a:off x="900332" y="357650"/>
            <a:ext cx="9464797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r" defTabSz="457200">
              <a:spcBef>
                <a:spcPct val="0"/>
              </a:spcBef>
              <a:buNone/>
              <a:defRPr sz="3600" b="0" i="0">
                <a:solidFill>
                  <a:srgbClr val="B311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/>
              <a:t>Finaliza proceso de respuesta</a:t>
            </a:r>
            <a:endParaRPr lang="es-MX" dirty="0"/>
          </a:p>
        </p:txBody>
      </p:sp>
      <p:sp>
        <p:nvSpPr>
          <p:cNvPr id="7" name="Marcador de contenido 3"/>
          <p:cNvSpPr txBox="1">
            <a:spLocks/>
          </p:cNvSpPr>
          <p:nvPr/>
        </p:nvSpPr>
        <p:spPr>
          <a:xfrm>
            <a:off x="482624" y="5296835"/>
            <a:ext cx="11074171" cy="1339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 3" charset="2"/>
              <a:buNone/>
            </a:pPr>
            <a:r>
              <a:rPr lang="es-MX" sz="1700" dirty="0" smtClean="0"/>
              <a:t>El sistema confirmará que el proceso se a concluido y cambiará el estatus de la solicitud a Terminado.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421" y="2496533"/>
            <a:ext cx="38385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50501" y="769194"/>
            <a:ext cx="3910816" cy="70802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</a:t>
            </a:r>
            <a:br>
              <a:rPr lang="es-MX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Información</a:t>
            </a:r>
            <a:endParaRPr lang="es-MX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5"/>
          <p:cNvSpPr txBox="1">
            <a:spLocks/>
          </p:cNvSpPr>
          <p:nvPr/>
        </p:nvSpPr>
        <p:spPr>
          <a:xfrm>
            <a:off x="815928" y="2409850"/>
            <a:ext cx="5247248" cy="26917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MX"/>
            </a:defPPr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Documenta la respuesta en medio electrónico</a:t>
            </a:r>
          </a:p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Documenta la respuesta de información pública de oficio</a:t>
            </a:r>
          </a:p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Documenta la respuesta de solicitud improcedente</a:t>
            </a:r>
          </a:p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Notificación de trámite o procedimiento específico</a:t>
            </a:r>
          </a:p>
        </p:txBody>
      </p:sp>
      <p:sp>
        <p:nvSpPr>
          <p:cNvPr id="4" name="Marcador de contenido 5"/>
          <p:cNvSpPr txBox="1">
            <a:spLocks/>
          </p:cNvSpPr>
          <p:nvPr/>
        </p:nvSpPr>
        <p:spPr>
          <a:xfrm>
            <a:off x="6400800" y="2409849"/>
            <a:ext cx="5200355" cy="35970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Notificación 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 disponibilidad de respuesta de derechos</a:t>
            </a:r>
            <a:endParaRPr lang="es-MX" sz="2000" dirty="0" smtClean="0">
              <a:solidFill>
                <a:schemeClr val="bg2">
                  <a:lumMod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tabLst>
                <a:tab pos="365125" algn="l"/>
              </a:tabLst>
            </a:pPr>
            <a:r>
              <a:rPr lang="es-MX" sz="20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Notificación 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 trámite o procedimiento </a:t>
            </a:r>
            <a:r>
              <a:rPr lang="es-MX" sz="20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específico</a:t>
            </a:r>
          </a:p>
          <a:p>
            <a:pPr>
              <a:tabLst>
                <a:tab pos="365125" algn="l"/>
              </a:tabLst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Documenta la respuesta de solicitud </a:t>
            </a:r>
            <a:r>
              <a:rPr lang="es-MX" sz="20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improcedente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gray">
          <a:xfrm>
            <a:off x="6850967" y="909983"/>
            <a:ext cx="365484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Personales</a:t>
            </a:r>
            <a:endParaRPr lang="es-MX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7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 bwMode="gray">
          <a:xfrm>
            <a:off x="1603716" y="357650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dirty="0" smtClean="0">
                <a:solidFill>
                  <a:srgbClr val="B311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Solicitudes recibidas</a:t>
            </a:r>
            <a:endParaRPr lang="es-MX" dirty="0">
              <a:solidFill>
                <a:srgbClr val="B311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042" y="1719917"/>
            <a:ext cx="8467725" cy="4867275"/>
          </a:xfrm>
          <a:prstGeom prst="rect">
            <a:avLst/>
          </a:prstGeom>
        </p:spPr>
      </p:pic>
      <p:sp>
        <p:nvSpPr>
          <p:cNvPr id="11" name="Flecha izquierda 10"/>
          <p:cNvSpPr/>
          <p:nvPr/>
        </p:nvSpPr>
        <p:spPr>
          <a:xfrm>
            <a:off x="8986262" y="3886268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izquierda 11"/>
          <p:cNvSpPr/>
          <p:nvPr/>
        </p:nvSpPr>
        <p:spPr>
          <a:xfrm rot="10800000">
            <a:off x="3193039" y="5528567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Marcador de contenido 5"/>
          <p:cNvSpPr txBox="1">
            <a:spLocks/>
          </p:cNvSpPr>
          <p:nvPr/>
        </p:nvSpPr>
        <p:spPr>
          <a:xfrm>
            <a:off x="300980" y="1011892"/>
            <a:ext cx="10064149" cy="4114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17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En el módulo Unidad de transparencia deberá localizar las solicitudes pendientes de atender</a:t>
            </a:r>
          </a:p>
        </p:txBody>
      </p:sp>
      <p:pic>
        <p:nvPicPr>
          <p:cNvPr id="1026" name="Picture 2" descr="Ver las imágenes de origen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/>
          <a:stretch/>
        </p:blipFill>
        <p:spPr bwMode="auto">
          <a:xfrm>
            <a:off x="10365129" y="0"/>
            <a:ext cx="1285283" cy="13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735"/>
          <a:stretch/>
        </p:blipFill>
        <p:spPr>
          <a:xfrm>
            <a:off x="492040" y="1506067"/>
            <a:ext cx="2686602" cy="571500"/>
          </a:xfrm>
          <a:prstGeom prst="rect">
            <a:avLst/>
          </a:prstGeom>
        </p:spPr>
      </p:pic>
      <p:sp>
        <p:nvSpPr>
          <p:cNvPr id="10" name="Flecha izquierda 9"/>
          <p:cNvSpPr/>
          <p:nvPr/>
        </p:nvSpPr>
        <p:spPr>
          <a:xfrm rot="10800000">
            <a:off x="3192712" y="3439962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 izquierda 12"/>
          <p:cNvSpPr/>
          <p:nvPr/>
        </p:nvSpPr>
        <p:spPr>
          <a:xfrm rot="10800000">
            <a:off x="3192711" y="4484265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84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 bwMode="gray">
          <a:xfrm>
            <a:off x="1603716" y="357650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dirty="0" smtClean="0">
                <a:solidFill>
                  <a:srgbClr val="B311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Solicitudes recibidas</a:t>
            </a:r>
            <a:endParaRPr lang="es-MX" dirty="0">
              <a:solidFill>
                <a:srgbClr val="B311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contenido 5"/>
          <p:cNvSpPr txBox="1">
            <a:spLocks/>
          </p:cNvSpPr>
          <p:nvPr/>
        </p:nvSpPr>
        <p:spPr>
          <a:xfrm>
            <a:off x="300980" y="1011892"/>
            <a:ext cx="10064149" cy="4114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17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Consulta el contenido de la solicitud, archivos adjuntos y detalles.</a:t>
            </a:r>
          </a:p>
        </p:txBody>
      </p:sp>
      <p:pic>
        <p:nvPicPr>
          <p:cNvPr id="1026" name="Picture 2" descr="Ver las imágenes de origen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/>
          <a:stretch/>
        </p:blipFill>
        <p:spPr bwMode="auto">
          <a:xfrm>
            <a:off x="10365129" y="0"/>
            <a:ext cx="1285283" cy="13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b="4230"/>
          <a:stretch/>
        </p:blipFill>
        <p:spPr>
          <a:xfrm>
            <a:off x="0" y="1423325"/>
            <a:ext cx="11991975" cy="5427641"/>
          </a:xfrm>
          <a:prstGeom prst="rect">
            <a:avLst/>
          </a:prstGeom>
        </p:spPr>
      </p:pic>
      <p:sp>
        <p:nvSpPr>
          <p:cNvPr id="8" name="Flecha izquierda 7"/>
          <p:cNvSpPr/>
          <p:nvPr/>
        </p:nvSpPr>
        <p:spPr>
          <a:xfrm>
            <a:off x="2810545" y="5771339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45143" y="5008098"/>
            <a:ext cx="11657651" cy="550873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izquierda 9"/>
          <p:cNvSpPr/>
          <p:nvPr/>
        </p:nvSpPr>
        <p:spPr>
          <a:xfrm rot="16200000">
            <a:off x="306921" y="4384897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4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 las imágenes de origen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/>
          <a:stretch/>
        </p:blipFill>
        <p:spPr bwMode="auto">
          <a:xfrm>
            <a:off x="10365129" y="0"/>
            <a:ext cx="1285283" cy="13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b="3745"/>
          <a:stretch/>
        </p:blipFill>
        <p:spPr>
          <a:xfrm>
            <a:off x="64634" y="1412916"/>
            <a:ext cx="11839575" cy="5381779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 bwMode="gray">
          <a:xfrm>
            <a:off x="1603716" y="357650"/>
            <a:ext cx="8761413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dirty="0" smtClean="0">
                <a:solidFill>
                  <a:srgbClr val="B311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Solicitudes recibidas</a:t>
            </a:r>
            <a:endParaRPr lang="es-MX" dirty="0">
              <a:solidFill>
                <a:srgbClr val="B311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contenido 5"/>
          <p:cNvSpPr txBox="1">
            <a:spLocks/>
          </p:cNvSpPr>
          <p:nvPr/>
        </p:nvSpPr>
        <p:spPr>
          <a:xfrm>
            <a:off x="300980" y="1011892"/>
            <a:ext cx="10064149" cy="4114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17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Consulta el contenido de la solicitud, archivos adjuntos y detalles.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42552" y="2792050"/>
            <a:ext cx="11683738" cy="2128015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79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138289" y="445637"/>
            <a:ext cx="8283111" cy="708025"/>
          </a:xfrm>
        </p:spPr>
        <p:txBody>
          <a:bodyPr/>
          <a:lstStyle/>
          <a:p>
            <a:pPr algn="r"/>
            <a:r>
              <a:rPr lang="es-MX" dirty="0" smtClean="0">
                <a:solidFill>
                  <a:srgbClr val="B311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Atendida directamente por la Unidad de Transparencia</a:t>
            </a:r>
            <a:endParaRPr lang="es-MX" dirty="0">
              <a:solidFill>
                <a:srgbClr val="B311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3793"/>
            <a:ext cx="12192000" cy="1796016"/>
          </a:xfrm>
          <a:prstGeom prst="rect">
            <a:avLst/>
          </a:prstGeom>
        </p:spPr>
      </p:pic>
      <p:sp>
        <p:nvSpPr>
          <p:cNvPr id="8" name="Flecha izquierda 7"/>
          <p:cNvSpPr/>
          <p:nvPr/>
        </p:nvSpPr>
        <p:spPr>
          <a:xfrm rot="5400000">
            <a:off x="3725593" y="4296715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Marcador de contenido 5"/>
          <p:cNvSpPr txBox="1">
            <a:spLocks/>
          </p:cNvSpPr>
          <p:nvPr/>
        </p:nvSpPr>
        <p:spPr>
          <a:xfrm>
            <a:off x="284152" y="1749148"/>
            <a:ext cx="10137248" cy="9039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7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Antes de poder dar respuesta a la solicitud pendiente de atender, la Unidad de transparencia deberá seleccionar el folio correspondiente y asignárselo a si misma.</a:t>
            </a:r>
          </a:p>
        </p:txBody>
      </p:sp>
    </p:spTree>
    <p:extLst>
      <p:ext uri="{BB962C8B-B14F-4D97-AF65-F5344CB8AC3E}">
        <p14:creationId xmlns:p14="http://schemas.microsoft.com/office/powerpoint/2010/main" val="11276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138289" y="445637"/>
            <a:ext cx="8283111" cy="708025"/>
          </a:xfrm>
        </p:spPr>
        <p:txBody>
          <a:bodyPr/>
          <a:lstStyle/>
          <a:p>
            <a:pPr algn="r"/>
            <a:r>
              <a:rPr lang="es-MX" dirty="0" smtClean="0">
                <a:solidFill>
                  <a:srgbClr val="B311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Atendida directamente por la Unidad de Transparencia</a:t>
            </a:r>
            <a:endParaRPr lang="es-MX" dirty="0">
              <a:solidFill>
                <a:srgbClr val="B311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" y="2984685"/>
            <a:ext cx="8772525" cy="2962275"/>
          </a:xfrm>
          <a:prstGeom prst="rect">
            <a:avLst/>
          </a:prstGeom>
        </p:spPr>
      </p:pic>
      <p:sp>
        <p:nvSpPr>
          <p:cNvPr id="7" name="Flecha izquierda 6"/>
          <p:cNvSpPr/>
          <p:nvPr/>
        </p:nvSpPr>
        <p:spPr>
          <a:xfrm>
            <a:off x="9281915" y="4367348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Marcador de contenido 5"/>
          <p:cNvSpPr txBox="1">
            <a:spLocks/>
          </p:cNvSpPr>
          <p:nvPr/>
        </p:nvSpPr>
        <p:spPr>
          <a:xfrm>
            <a:off x="720407" y="1657740"/>
            <a:ext cx="9700994" cy="4114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7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Posteriormente deberá clasificar temáticamente en contenido de la solicitud utilizando los catálogos proporcionados por el sistema.</a:t>
            </a:r>
          </a:p>
        </p:txBody>
      </p:sp>
    </p:spTree>
    <p:extLst>
      <p:ext uri="{BB962C8B-B14F-4D97-AF65-F5344CB8AC3E}">
        <p14:creationId xmlns:p14="http://schemas.microsoft.com/office/powerpoint/2010/main" val="19259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138289" y="445637"/>
            <a:ext cx="8283111" cy="708025"/>
          </a:xfrm>
        </p:spPr>
        <p:txBody>
          <a:bodyPr/>
          <a:lstStyle/>
          <a:p>
            <a:pPr algn="r"/>
            <a:r>
              <a:rPr lang="es-MX" dirty="0" smtClean="0">
                <a:solidFill>
                  <a:srgbClr val="B311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Atendida directamente por la Unidad de Transparencia</a:t>
            </a:r>
            <a:endParaRPr lang="es-MX" dirty="0">
              <a:solidFill>
                <a:srgbClr val="B311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471"/>
          <a:stretch/>
        </p:blipFill>
        <p:spPr>
          <a:xfrm>
            <a:off x="4032016" y="2785403"/>
            <a:ext cx="3876675" cy="22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52"/>
          <a:stretch/>
        </p:blipFill>
        <p:spPr>
          <a:xfrm>
            <a:off x="28136" y="3753453"/>
            <a:ext cx="12108337" cy="25431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659987" y="445637"/>
            <a:ext cx="8761413" cy="708025"/>
          </a:xfrm>
        </p:spPr>
        <p:txBody>
          <a:bodyPr/>
          <a:lstStyle/>
          <a:p>
            <a:pPr algn="r"/>
            <a:r>
              <a:rPr lang="es-MX" dirty="0" smtClean="0">
                <a:solidFill>
                  <a:srgbClr val="B311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Respuesta de la Unidad de Transparencia</a:t>
            </a:r>
            <a:endParaRPr lang="es-MX" dirty="0">
              <a:solidFill>
                <a:srgbClr val="B311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echa izquierda 6"/>
          <p:cNvSpPr/>
          <p:nvPr/>
        </p:nvSpPr>
        <p:spPr>
          <a:xfrm rot="5400000">
            <a:off x="2701847" y="6052006"/>
            <a:ext cx="422031" cy="7455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Marcador de contenido 5"/>
          <p:cNvSpPr txBox="1">
            <a:spLocks/>
          </p:cNvSpPr>
          <p:nvPr/>
        </p:nvSpPr>
        <p:spPr>
          <a:xfrm>
            <a:off x="506631" y="1617836"/>
            <a:ext cx="9914769" cy="4114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7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Para continuar con el proceso de respuesta, la Unidad de Transparencia deberá ir a la opción </a:t>
            </a:r>
            <a:r>
              <a:rPr lang="es-MX" sz="1700" dirty="0" smtClean="0">
                <a:solidFill>
                  <a:srgbClr val="B31166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Respuesta Solicitudes Unidad de Transparencia </a:t>
            </a:r>
            <a:r>
              <a:rPr lang="es-MX" sz="17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 seleccionar el folio de la solicitud que se quiere atender </a:t>
            </a:r>
            <a:r>
              <a:rPr lang="es-MX" sz="17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haciendo </a:t>
            </a:r>
            <a:r>
              <a:rPr lang="es-MX" sz="17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clic en el circulo </a:t>
            </a:r>
            <a:r>
              <a:rPr lang="es-MX" sz="17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en blanco que aparece en la </a:t>
            </a:r>
            <a:r>
              <a:rPr lang="es-MX" sz="17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segunda </a:t>
            </a:r>
            <a:r>
              <a:rPr lang="es-MX" sz="1700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columna.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81" y="2947080"/>
            <a:ext cx="26574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5920</TotalTime>
  <Words>593</Words>
  <Application>Microsoft Office PowerPoint</Application>
  <PresentationFormat>Panorámica</PresentationFormat>
  <Paragraphs>62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 Unicode MS</vt:lpstr>
      <vt:lpstr>Arial</vt:lpstr>
      <vt:lpstr>Calibri</vt:lpstr>
      <vt:lpstr>Century Gothic</vt:lpstr>
      <vt:lpstr>Wingdings 3</vt:lpstr>
      <vt:lpstr>Sala de reuniones Ion</vt:lpstr>
      <vt:lpstr> Respuestas terminales</vt:lpstr>
      <vt:lpstr>Acceso  a la Información</vt:lpstr>
      <vt:lpstr>Presentación de PowerPoint</vt:lpstr>
      <vt:lpstr>Presentación de PowerPoint</vt:lpstr>
      <vt:lpstr>Presentación de PowerPoint</vt:lpstr>
      <vt:lpstr>Atendida directamente por la Unidad de Transparencia</vt:lpstr>
      <vt:lpstr>Atendida directamente por la Unidad de Transparencia</vt:lpstr>
      <vt:lpstr>Atendida directamente por la Unidad de Transparencia</vt:lpstr>
      <vt:lpstr>Respuesta de la Unidad de Transparencia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Solicitudes de Información 2.0</dc:title>
  <dc:creator>Berenice Hernández Sumano</dc:creator>
  <cp:lastModifiedBy>behesu</cp:lastModifiedBy>
  <cp:revision>113</cp:revision>
  <cp:lastPrinted>2021-07-30T23:46:39Z</cp:lastPrinted>
  <dcterms:created xsi:type="dcterms:W3CDTF">2021-04-05T20:01:48Z</dcterms:created>
  <dcterms:modified xsi:type="dcterms:W3CDTF">2021-09-01T18:33:37Z</dcterms:modified>
</cp:coreProperties>
</file>